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ef.unipack.ru/'http:/ru.wikipedia.org/wiki/%C3%90?%C3%90%C2%B7%C3%90%C2%BE%C3%90%C2%B1%C3%91?%C3%90%C2%B0%C3%90%C2%B6%C3%90%C2%B5%C3%90%C2%BD%C3%90%C2%B8%C3%90%C2%B5:%C3%90%E2%80%99%C3%90%C2%B8%C3%90%C2%BD%C3%90%C2%B8%C3%90%C2%BB%C3%90%C2%B4%C3%90%C2%B8%C3%90%C2%B5%C3%90%C2%BD%C3%90%C2%BE%C3%90%C2%B2%C3%91%E2%80%B9%C3%90%C2%B5_%C3%90%C2%B4%C3%90%C2%B2%C3%90%C2%BE%C3%90%C2%B9%C3%90%C2%BD%C3%91%E2%80%B9%C3%90%C2%B5_%C3%91%C2%81%C3%90%C2%B2%C3%91%C2%8F%C3%90%C2%B7%C3%90%C2%B8.png'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519300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Полиэтилен: промышленные методы синтеза при высоком давлении.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Особенности </a:t>
            </a:r>
            <a:r>
              <a:rPr lang="ru-RU" dirty="0"/>
              <a:t>процессов и свойств полимеров, технологические </a:t>
            </a:r>
            <a:r>
              <a:rPr lang="ru-RU" dirty="0" smtClean="0"/>
              <a:t>параметры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093" y="-130935"/>
            <a:ext cx="2841939" cy="27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1820"/>
            <a:ext cx="10363826" cy="5559379"/>
          </a:xfrm>
        </p:spPr>
        <p:txBody>
          <a:bodyPr/>
          <a:lstStyle/>
          <a:p>
            <a:r>
              <a:rPr lang="ru-RU" dirty="0"/>
              <a:t>Макромолекулы полиэтилена высокого давления (n1000) содержат боковые углеводородные цепи C1—С4, молекулы полиэтилена среднего давления практически </a:t>
            </a:r>
            <a:r>
              <a:rPr lang="ru-RU" dirty="0" err="1"/>
              <a:t>неразветвлённые</a:t>
            </a:r>
            <a:r>
              <a:rPr lang="ru-RU" dirty="0"/>
              <a:t>, в нём больше доля кристаллической фазы, поэтому этот материал более плотный; молекулы полиэтилена низкого давления занимают промежуточное положение. Большим количеством боковых ответвлений объясняется более низкая кристалличность и соответственно более низкая плотность ПЭВД по сравнению с ПЭНД и ПЭСД.</a:t>
            </a:r>
          </a:p>
        </p:txBody>
      </p:sp>
    </p:spTree>
    <p:extLst>
      <p:ext uri="{BB962C8B-B14F-4D97-AF65-F5344CB8AC3E}">
        <p14:creationId xmlns:p14="http://schemas.microsoft.com/office/powerpoint/2010/main" val="205206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656823"/>
          </a:xfrm>
        </p:spPr>
        <p:txBody>
          <a:bodyPr>
            <a:normAutofit/>
          </a:bodyPr>
          <a:lstStyle/>
          <a:p>
            <a:r>
              <a:rPr lang="ru-RU" sz="2000" dirty="0"/>
              <a:t>Показатели, характеризующие строение полимерной цепи различных видов полиэтилена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7958831"/>
              </p:ext>
            </p:extLst>
          </p:nvPr>
        </p:nvGraphicFramePr>
        <p:xfrm>
          <a:off x="206061" y="746979"/>
          <a:ext cx="11668260" cy="6111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716"/>
                <a:gridCol w="2343955"/>
                <a:gridCol w="1957589"/>
              </a:tblGrid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Показатель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ПЭВД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ПЭНД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Общее число групп СН3 на 1000 атомов углерода: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21,6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Число концевых групп СН3 на 1000 атомов углерода: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Этильные ответвления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14,4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Общее количество двойных связей на 1000 атомов углерода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0,4—0,6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0,4—0,7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в том числе: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винильных двойных связей (R-CH=CH2),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винилиденовых двойных связей (</a:t>
                      </a:r>
                      <a:r>
                        <a:rPr lang="ru-RU" sz="2000" u="sng">
                          <a:effectLst/>
                          <a:hlinkClick r:id="rId2" tooltip="'Пример"/>
                        </a:rPr>
                        <a:t> </a:t>
                      </a:r>
                      <a:r>
                        <a:rPr lang="ru-RU" sz="2000">
                          <a:effectLst/>
                        </a:rPr>
                        <a:t>),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транс-виниленовых двойных связей (R-CH=CH-R'),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Степень кристалличности,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50-65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75-85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7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Плотность, г/см3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0,91-0,93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0,95-0,96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4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073180" cy="6710766"/>
          </a:xfrm>
        </p:spPr>
        <p:txBody>
          <a:bodyPr>
            <a:normAutofit/>
          </a:bodyPr>
          <a:lstStyle/>
          <a:p>
            <a:r>
              <a:rPr lang="ru-RU" dirty="0"/>
              <a:t>С </a:t>
            </a:r>
            <a:r>
              <a:rPr lang="ru-RU" b="1" dirty="0"/>
              <a:t>повышением температуры </a:t>
            </a:r>
            <a:r>
              <a:rPr lang="ru-RU" dirty="0"/>
              <a:t>полимеризации этилена возрастает скорость реакции и увеличивается степень превращения этилена в полимер.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Повышение </a:t>
            </a:r>
            <a:r>
              <a:rPr lang="ru-RU" b="1" dirty="0"/>
              <a:t>температуры влияет и на свойства </a:t>
            </a:r>
            <a:r>
              <a:rPr lang="ru-RU" b="1" dirty="0" err="1" smtClean="0"/>
              <a:t>пЭ</a:t>
            </a:r>
            <a:r>
              <a:rPr lang="ru-RU" b="1" dirty="0" smtClean="0"/>
              <a:t>: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для получения </a:t>
            </a:r>
            <a:r>
              <a:rPr lang="ru-RU" dirty="0" err="1" smtClean="0"/>
              <a:t>пЭ</a:t>
            </a:r>
            <a:r>
              <a:rPr lang="ru-RU" dirty="0" smtClean="0"/>
              <a:t> </a:t>
            </a:r>
            <a:r>
              <a:rPr lang="ru-RU" dirty="0"/>
              <a:t>с высокой относительной молекулярной массой процесс полимеризации необходимо проводить при низких температурах. </a:t>
            </a:r>
          </a:p>
          <a:p>
            <a:r>
              <a:rPr lang="ru-RU" dirty="0"/>
              <a:t>Нижний предел температуры ограничен температурой распада инициатора. Верхний предел (примерно 260—280 °С) зависит от рабочего давления в реакторе и ограничен условиями взрывобезопасности и требуемой относительной молекулярной массой полимера и молекулярно-массовым распределением.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820" y="1468191"/>
            <a:ext cx="2472743" cy="1146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снижаются относительная молекулярная масса,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0175" y="1468192"/>
            <a:ext cx="2498501" cy="1236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снижаются </a:t>
            </a:r>
            <a:endParaRPr lang="ru-RU" dirty="0" smtClean="0"/>
          </a:p>
          <a:p>
            <a:pPr algn="ctr"/>
            <a:r>
              <a:rPr lang="ru-RU" dirty="0" smtClean="0"/>
              <a:t>степень </a:t>
            </a:r>
            <a:r>
              <a:rPr lang="ru-RU" dirty="0"/>
              <a:t>кристалличности,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2163" y="1468191"/>
            <a:ext cx="2408350" cy="124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снижаются </a:t>
            </a:r>
          </a:p>
          <a:p>
            <a:pPr algn="ctr"/>
            <a:r>
              <a:rPr lang="ru-RU" dirty="0" smtClean="0"/>
              <a:t>плотность</a:t>
            </a:r>
            <a:r>
              <a:rPr lang="ru-RU" dirty="0"/>
              <a:t>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8242" y="1468191"/>
            <a:ext cx="2537138" cy="1146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возрастает степень разветвленности полимера.</a:t>
            </a: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40924" y="1171977"/>
            <a:ext cx="927279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19730" y="1210614"/>
            <a:ext cx="0" cy="25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53837" y="1171977"/>
            <a:ext cx="0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770513" y="1171977"/>
            <a:ext cx="1030310" cy="296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0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16976"/>
            <a:ext cx="10363826" cy="6261316"/>
          </a:xfrm>
        </p:spPr>
        <p:txBody>
          <a:bodyPr>
            <a:noAutofit/>
          </a:bodyPr>
          <a:lstStyle/>
          <a:p>
            <a:r>
              <a:rPr lang="ru-RU" sz="2800" dirty="0"/>
              <a:t>Большое влияние на полимеризацию этилена оказывает </a:t>
            </a:r>
            <a:r>
              <a:rPr lang="ru-RU" sz="2800" b="1" dirty="0"/>
              <a:t>инициатор. </a:t>
            </a:r>
            <a:r>
              <a:rPr lang="ru-RU" sz="2800" dirty="0"/>
              <a:t>Расход инициатора обычно очень мал, так как расход одной молекулы инициатора приводит к взаимодействию многих тысяч молекул мономера. С </a:t>
            </a:r>
            <a:r>
              <a:rPr lang="ru-RU" sz="2800" b="1" dirty="0"/>
              <a:t>увеличением</a:t>
            </a:r>
            <a:r>
              <a:rPr lang="ru-RU" sz="2800" dirty="0"/>
              <a:t> концентрации инициатора относительная </a:t>
            </a:r>
            <a:r>
              <a:rPr lang="ru-RU" sz="2800" b="1" dirty="0"/>
              <a:t>молекулярная масса полиэтилена снижается</a:t>
            </a:r>
            <a:r>
              <a:rPr lang="ru-RU" sz="2800" dirty="0"/>
              <a:t>. В промышленных условиях концентрация кислорода не превышает 0,03 % (об.) в расчете на мономер.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587" y="1431630"/>
            <a:ext cx="2498414" cy="18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55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Производство полиэтилена высокого давления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 Выделение большого количества тепла при полимеризации ограничивает конверсию этилена до 20—30 %. Поэтому процесс проводится с рециркуляцией больших количеств непрореагировавшего этилена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2</a:t>
            </a:r>
            <a:r>
              <a:rPr lang="ru-RU" sz="2400" dirty="0"/>
              <a:t>. Этилен, применяемый для полимеризации, должен иметь высокую степень чистоты, так как реакции, протекающие по радикальному механизму, очень чувствительны к примесям, обрывающим полимерную цепь. Поэтому на полимеризацию должен поступать этилен 99,9—99,99%-й степени чистоты.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98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984"/>
            <a:ext cx="12192000" cy="67030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3. </a:t>
            </a:r>
            <a:r>
              <a:rPr lang="ru-RU" sz="2400" dirty="0"/>
              <a:t>Для проведения процесса при </a:t>
            </a:r>
            <a:r>
              <a:rPr lang="en-US" sz="2400" dirty="0" smtClean="0"/>
              <a:t>P=</a:t>
            </a:r>
            <a:r>
              <a:rPr lang="ru-RU" sz="2400" dirty="0" smtClean="0"/>
              <a:t> </a:t>
            </a:r>
            <a:r>
              <a:rPr lang="ru-RU" sz="2400" dirty="0"/>
              <a:t>150—400 МПа требуются компрессоры сверхвысокого давления специальной конструкции. Для уплотнения применяются </a:t>
            </a:r>
            <a:r>
              <a:rPr lang="ru-RU" sz="2400" b="1" dirty="0"/>
              <a:t>самоуплотняющиеся затворы с металлическими кольцевыми прокладками-обтюраторами</a:t>
            </a:r>
            <a:r>
              <a:rPr lang="ru-RU" sz="2400" dirty="0"/>
              <a:t>. Малейшие дефекты в уплотнениях могут привести к большим потерям газа и авариям вследствие токсичности и воспламеняемости этилена. </a:t>
            </a:r>
          </a:p>
          <a:p>
            <a:r>
              <a:rPr lang="ru-RU" sz="2400" dirty="0"/>
              <a:t>4. Очень важен выбор предохранительных клапанов ввиду возможности повышения давления в реакторе и других аппаратах, что может вызвать взрыв. Применяются </a:t>
            </a:r>
            <a:r>
              <a:rPr lang="ru-RU" sz="2400" b="1" dirty="0"/>
              <a:t>предохранительные клапаны импульсного типа с пружинами и мембранами</a:t>
            </a:r>
            <a:r>
              <a:rPr lang="ru-RU" sz="2400" dirty="0"/>
              <a:t>.</a:t>
            </a:r>
          </a:p>
          <a:p>
            <a:r>
              <a:rPr lang="ru-RU" sz="2400" dirty="0"/>
              <a:t>5. Реакторы должны быть </a:t>
            </a:r>
            <a:r>
              <a:rPr lang="ru-RU" sz="2400" b="1" dirty="0"/>
              <a:t>толстостенными и цельноковаными</a:t>
            </a:r>
            <a:r>
              <a:rPr lang="ru-RU" sz="2400" dirty="0"/>
              <a:t>. Процессы полимеризации в трубчатом реакторе и автоклаве различаются температурным режимом и временем пребывания реакционной массы в аппарате.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34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7940" y="187691"/>
            <a:ext cx="10926596" cy="55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0913" y="0"/>
            <a:ext cx="10869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Этилен, сжатый до рабочего давления, поступает в емкость 1, из которой двумя потоками подается в </a:t>
            </a:r>
            <a:r>
              <a:rPr lang="ru-RU" sz="2400" dirty="0" err="1"/>
              <a:t>трехзонный</a:t>
            </a:r>
            <a:r>
              <a:rPr lang="ru-RU" sz="2400" dirty="0"/>
              <a:t> реактор автоклавного типа с перемешивающим устройством. Верхний поток, предварительно нагретый в теплообменнике 2, подается в верхнюю зону 3 реактора, а нижний вводится между средней 4 и нижней 5 зонами. Полимеризация проводится под </a:t>
            </a:r>
            <a:r>
              <a:rPr lang="en-US" sz="2400" dirty="0" smtClean="0"/>
              <a:t>P=</a:t>
            </a:r>
            <a:r>
              <a:rPr lang="ru-RU" sz="2400" dirty="0" smtClean="0"/>
              <a:t>110-160 </a:t>
            </a:r>
            <a:r>
              <a:rPr lang="ru-RU" sz="2400" dirty="0"/>
              <a:t>МПа при </a:t>
            </a:r>
            <a:r>
              <a:rPr lang="ru-RU" sz="2400" dirty="0" smtClean="0"/>
              <a:t>т</a:t>
            </a:r>
            <a:r>
              <a:rPr lang="en-US" sz="2400" dirty="0" smtClean="0"/>
              <a:t>=</a:t>
            </a:r>
            <a:r>
              <a:rPr lang="ru-RU" sz="2400" dirty="0" smtClean="0"/>
              <a:t>170-200 </a:t>
            </a:r>
            <a:r>
              <a:rPr lang="ru-RU" sz="2400" dirty="0"/>
              <a:t>°С. Для ускорения процесса в верхний трубопровод </a:t>
            </a:r>
            <a:r>
              <a:rPr lang="ru-RU" sz="2400" dirty="0" smtClean="0"/>
              <a:t>этилена </a:t>
            </a:r>
            <a:r>
              <a:rPr lang="ru-RU" sz="2400" dirty="0"/>
              <a:t>дозируется инициатор. В результате реакции часть этилена </a:t>
            </a:r>
            <a:r>
              <a:rPr lang="ru-RU" sz="2400" dirty="0" err="1"/>
              <a:t>полимеризуется</a:t>
            </a:r>
            <a:r>
              <a:rPr lang="ru-RU" sz="2400" dirty="0"/>
              <a:t> в </a:t>
            </a:r>
            <a:r>
              <a:rPr lang="ru-RU" sz="2400" dirty="0" err="1" smtClean="0"/>
              <a:t>пЭ</a:t>
            </a:r>
            <a:r>
              <a:rPr lang="ru-RU" sz="2400" dirty="0" smtClean="0"/>
              <a:t>. </a:t>
            </a:r>
            <a:r>
              <a:rPr lang="ru-RU" sz="2400" dirty="0"/>
              <a:t>Степень полимеризации колеблется в пределах 10-12%. Смесь непрореагировавшего этилена и </a:t>
            </a:r>
            <a:r>
              <a:rPr lang="ru-RU" sz="2400" dirty="0" err="1" smtClean="0"/>
              <a:t>пЭ</a:t>
            </a:r>
            <a:r>
              <a:rPr lang="ru-RU" sz="2400" dirty="0" smtClean="0"/>
              <a:t> </a:t>
            </a:r>
            <a:r>
              <a:rPr lang="ru-RU" sz="2400" dirty="0"/>
              <a:t>поступает в отделитель 6. </a:t>
            </a:r>
            <a:r>
              <a:rPr lang="ru-RU" sz="2400" dirty="0" smtClean="0"/>
              <a:t>При </a:t>
            </a:r>
            <a:r>
              <a:rPr lang="ru-RU" sz="2400" dirty="0" err="1"/>
              <a:t>дросселировании</a:t>
            </a:r>
            <a:r>
              <a:rPr lang="ru-RU" sz="2400" dirty="0"/>
              <a:t> смеси давление падает до 30 МПа. </a:t>
            </a:r>
            <a:r>
              <a:rPr lang="ru-RU" sz="2400" dirty="0" smtClean="0"/>
              <a:t>ПЭ </a:t>
            </a:r>
            <a:r>
              <a:rPr lang="ru-RU" sz="2400" dirty="0"/>
              <a:t>скапливается в нижней части отделителя и периодически выгружается в приемник 8, а этилен непрерывно направляется в циклон 7 для очистки. </a:t>
            </a:r>
            <a:r>
              <a:rPr lang="ru-RU" sz="2400" dirty="0" smtClean="0"/>
              <a:t>ПЭ </a:t>
            </a:r>
            <a:r>
              <a:rPr lang="ru-RU" sz="2400" dirty="0"/>
              <a:t>из приемника поступает на переработку, а этилен после очистки вновь возвращается в процесс.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626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44700"/>
            <a:ext cx="10363826" cy="5546500"/>
          </a:xfrm>
        </p:spPr>
        <p:txBody>
          <a:bodyPr>
            <a:normAutofit/>
          </a:bodyPr>
          <a:lstStyle/>
          <a:p>
            <a:r>
              <a:rPr lang="ru-RU" dirty="0"/>
              <a:t>ПВД – это самый распространенный упаковочный материал. Именно из него производят пленку и пакеты, пластиковые контейнеры. Он достаточно прочный, мягкий, стойкий при растяжении и сжатии. Он безопасен при контактах с ним в нормальных условиях, нетоксичен. Именно из него делают пищевые контейнеры, пластиковую посуду и покрытия для теплиц.</a:t>
            </a:r>
          </a:p>
          <a:p>
            <a:r>
              <a:rPr lang="ru-RU" dirty="0"/>
              <a:t>Однако его недостаток – низкая температура размягчения. Уже при ста градусах такой материал начинает разрушаться. А при понижении температуры, наоборот, становится хрупким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63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2714" y="142887"/>
            <a:ext cx="4591761" cy="38195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05220" y="14288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В 1873 г. полимеризацию этилена впервые изучал А. М. Бутлеров, а в 1884 г. ее осуществил русский химик Г. Г. </a:t>
            </a:r>
            <a:r>
              <a:rPr lang="ru-RU" sz="3200" dirty="0" err="1"/>
              <a:t>Густавсон</a:t>
            </a:r>
            <a:r>
              <a:rPr lang="ru-RU" sz="3200" dirty="0"/>
              <a:t>, применяя в качестве катализатора бромистый алюминий.</a:t>
            </a:r>
          </a:p>
        </p:txBody>
      </p:sp>
    </p:spTree>
    <p:extLst>
      <p:ext uri="{BB962C8B-B14F-4D97-AF65-F5344CB8AC3E}">
        <p14:creationId xmlns:p14="http://schemas.microsoft.com/office/powerpoint/2010/main" val="348474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0152"/>
            <a:ext cx="10363826" cy="6658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Области применения ПЭВД</a:t>
            </a:r>
          </a:p>
          <a:p>
            <a:r>
              <a:rPr lang="ru-RU" dirty="0"/>
              <a:t>ПЭВД по объему производства и применения занимает ведущее место в мире. ПЭВД был впервые использован в электротехнической промышленности, главным образом в качестве изоляционного материала для подводных кабелей и позднее - для радаров. Кристалличность ПЭВД обычно колеблется в интервале 55-70 % (по сравнению с 75-90% ПЭНД).</a:t>
            </a:r>
          </a:p>
          <a:p>
            <a:pPr marL="0" indent="0">
              <a:buNone/>
            </a:pPr>
            <a:endParaRPr lang="ru-RU" b="1" smtClean="0"/>
          </a:p>
          <a:p>
            <a:pPr marL="0" indent="0">
              <a:buNone/>
            </a:pPr>
            <a:r>
              <a:rPr lang="ru-RU" b="1" smtClean="0"/>
              <a:t>Сферами </a:t>
            </a:r>
            <a:r>
              <a:rPr lang="ru-RU" b="1" dirty="0"/>
              <a:t>применения ПЭВД являются:</a:t>
            </a:r>
          </a:p>
          <a:p>
            <a:r>
              <a:rPr lang="ru-RU" dirty="0"/>
              <a:t>- экструзия пленок; </a:t>
            </a:r>
          </a:p>
          <a:p>
            <a:r>
              <a:rPr lang="ru-RU" dirty="0"/>
              <a:t>- производство кабеля; </a:t>
            </a:r>
          </a:p>
          <a:p>
            <a:r>
              <a:rPr lang="ru-RU" dirty="0"/>
              <a:t>- литье пластмасс под давлением; </a:t>
            </a:r>
          </a:p>
          <a:p>
            <a:r>
              <a:rPr lang="ru-RU" dirty="0"/>
              <a:t>- производство выдувных изделий.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10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986" y="0"/>
            <a:ext cx="11949194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Сырьем для производства полиэтилена служит </a:t>
            </a:r>
            <a:r>
              <a:rPr lang="ru-RU" sz="2400" b="1" dirty="0"/>
              <a:t>этилен—С2Н4.— </a:t>
            </a:r>
            <a:r>
              <a:rPr lang="ru-RU" sz="2400" dirty="0"/>
              <a:t>бесцветный газ, представляющий простейший непредельный углеводород класса олефинов.</a:t>
            </a:r>
          </a:p>
          <a:p>
            <a:r>
              <a:rPr lang="ru-RU" sz="2400" dirty="0"/>
              <a:t>Этот метод прост, но требует большого количества ценного химического сырья — этилового спирта, поэтому в </a:t>
            </a:r>
            <a:r>
              <a:rPr lang="ru-RU" sz="2400" dirty="0" smtClean="0"/>
              <a:t>настоящее</a:t>
            </a:r>
            <a:r>
              <a:rPr lang="en-US" sz="2400" dirty="0" smtClean="0"/>
              <a:t> </a:t>
            </a:r>
            <a:r>
              <a:rPr lang="ru-RU" sz="2400" dirty="0" smtClean="0"/>
              <a:t>время </a:t>
            </a:r>
            <a:r>
              <a:rPr lang="ru-RU" sz="2400" dirty="0"/>
              <a:t>для получения полиэтилена используют </a:t>
            </a:r>
            <a:r>
              <a:rPr lang="ru-RU" sz="2400" b="1" dirty="0"/>
              <a:t>нефтяные и попутные газы. </a:t>
            </a:r>
            <a:endParaRPr lang="en-US" sz="2400" b="1" dirty="0" smtClean="0"/>
          </a:p>
          <a:p>
            <a:r>
              <a:rPr lang="ru-RU" sz="2400" dirty="0" smtClean="0"/>
              <a:t>Нефтяные </a:t>
            </a:r>
            <a:r>
              <a:rPr lang="ru-RU" sz="2400" dirty="0"/>
              <a:t>газы образуются в </a:t>
            </a:r>
            <a:r>
              <a:rPr lang="ru-RU" sz="2400" b="1" dirty="0"/>
              <a:t>процессе крекинга </a:t>
            </a:r>
            <a:r>
              <a:rPr lang="ru-RU" sz="2400" dirty="0"/>
              <a:t>при 400— -450°С и пиролиза нефти при 700°С и содержат кроме этилена водород, метай, этан, пропан, пропилен, бутан, </a:t>
            </a:r>
            <a:r>
              <a:rPr lang="ru-RU" sz="2400" dirty="0" smtClean="0"/>
              <a:t>изобутилен </a:t>
            </a:r>
            <a:r>
              <a:rPr lang="ru-RU" sz="2400" dirty="0"/>
              <a:t>и т. д. Попутные газы, выделяющиеся при добыче нефти и содержащие в основном парафиновые углеводороды: метан, этан, пропан, бутан и т. д., подвергаются высокотемпературному крекингу, в результате чего превращаются в этилен с достаточно высоким выходом.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50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25464"/>
            <a:ext cx="11794210" cy="653253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 (ПЭ) [-СH2-СH2-]n карбоцепной термопластичный кристаллический полимер белого цвета со степенью кристалличности при температуре 20°С, равной 0,5—0,9. При нагревании до температуры, близкой к температуре плавления, он переходит в аморфное состояние. Макромолекулы полиэтилена имеют линейное строение с небольшим количеством боковых ответвлений.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ПЭ водостоек, не реагирует со щелочами любой концентрации, с растворами любых солей, карбоновыми, концентрированной соляной и плавиковой кислотами. Он разрушается 50%-ной азотной кислотой, а также жидкими и газообразными хлором и фтором. Бром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полиэтилен диффундируют.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2441" y="232475"/>
            <a:ext cx="11649559" cy="621481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ПЭ не растворяется в органических растворителях при комнатной температуре и ограниченно набухает в них, но при температуре выше 70 °С набухает и растворяется в ароматических углеводородах и галогенпроизводных углеводородов. Обладает низкой газо- и </a:t>
            </a:r>
            <a:r>
              <a:rPr lang="ru-RU" sz="2800" dirty="0" err="1"/>
              <a:t>паропроницаемостью</a:t>
            </a:r>
            <a:r>
              <a:rPr lang="ru-RU" sz="2800" dirty="0"/>
              <a:t>. Звенья полиэтилена </a:t>
            </a:r>
            <a:r>
              <a:rPr lang="ru-RU" sz="2800" dirty="0" err="1"/>
              <a:t>неполярны</a:t>
            </a:r>
            <a:r>
              <a:rPr lang="ru-RU" sz="2800" dirty="0"/>
              <a:t>, и он обладает высокими диэлектрическими свойствами. Практически безвреден. Может эксплуатироваться при температурах от -70 до +60 °С.</a:t>
            </a:r>
          </a:p>
        </p:txBody>
      </p:sp>
    </p:spTree>
    <p:extLst>
      <p:ext uri="{BB962C8B-B14F-4D97-AF65-F5344CB8AC3E}">
        <p14:creationId xmlns:p14="http://schemas.microsoft.com/office/powerpoint/2010/main" val="197870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84565"/>
            <a:ext cx="10364451" cy="1596177"/>
          </a:xfrm>
        </p:spPr>
        <p:txBody>
          <a:bodyPr/>
          <a:lstStyle/>
          <a:p>
            <a:r>
              <a:rPr lang="ru-RU" dirty="0"/>
              <a:t>Таблица 1 - Свойства полиэтилена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3" y="1394847"/>
            <a:ext cx="10255099" cy="49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0337" y="228326"/>
            <a:ext cx="10363826" cy="3424107"/>
          </a:xfrm>
        </p:spPr>
        <p:txBody>
          <a:bodyPr/>
          <a:lstStyle/>
          <a:p>
            <a:r>
              <a:rPr lang="ru-RU" dirty="0"/>
              <a:t>ПЭ получают радикальной полимеризацией этилена при высоком давлении (ПЭВД) и ионной полимеризацией при низком или среднем давлении (ПЭНД).</a:t>
            </a:r>
          </a:p>
          <a:p>
            <a:r>
              <a:rPr lang="ru-RU" dirty="0"/>
              <a:t>В зависимости от способа полимеризации свойства полиэтилена значительно изменяются (табл. 1).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286" y="3373463"/>
            <a:ext cx="4068867" cy="3043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9729"/>
            <a:ext cx="7656163" cy="42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4984"/>
            <a:ext cx="10363826" cy="5636216"/>
          </a:xfrm>
        </p:spPr>
        <p:txBody>
          <a:bodyPr>
            <a:normAutofit/>
          </a:bodyPr>
          <a:lstStyle/>
          <a:p>
            <a:r>
              <a:rPr lang="ru-RU" dirty="0"/>
              <a:t>Полиэтилен, получаемый </a:t>
            </a:r>
            <a:r>
              <a:rPr lang="ru-RU" b="1" dirty="0"/>
              <a:t>при высоком давлении</a:t>
            </a:r>
            <a:r>
              <a:rPr lang="ru-RU" dirty="0"/>
              <a:t>, характеризуется более </a:t>
            </a:r>
            <a:r>
              <a:rPr lang="ru-RU" b="1" dirty="0"/>
              <a:t>низкой температурой плавления и плотностью </a:t>
            </a:r>
            <a:r>
              <a:rPr lang="ru-RU" dirty="0"/>
              <a:t>(полиэтилен низкой плотности — ПЭНП), чем полиэтилен, получаемый </a:t>
            </a:r>
            <a:r>
              <a:rPr lang="ru-RU" b="1" dirty="0"/>
              <a:t>ионной полимеризацией.</a:t>
            </a:r>
            <a:r>
              <a:rPr lang="ru-RU" dirty="0"/>
              <a:t> При радикальном механизме полимеризации образуется продукт, содержащий значительное число разветвленных звеньев в цепи, в то время как при ионном механизме полимер имеет </a:t>
            </a:r>
            <a:r>
              <a:rPr lang="ru-RU" b="1" dirty="0"/>
              <a:t>линейное строение </a:t>
            </a:r>
            <a:r>
              <a:rPr lang="ru-RU" dirty="0"/>
              <a:t>и </a:t>
            </a:r>
            <a:r>
              <a:rPr lang="ru-RU" b="1" dirty="0"/>
              <a:t>высокую степень кристалличности</a:t>
            </a:r>
            <a:r>
              <a:rPr lang="ru-RU" dirty="0"/>
              <a:t>. ПЭНД отличается от ПЭВД </a:t>
            </a:r>
            <a:r>
              <a:rPr lang="ru-RU" b="1" dirty="0"/>
              <a:t>лучшими температурными характеристиками и физико-механическими свойствами.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524557"/>
            <a:ext cx="5050672" cy="33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Получение полиэтилена при высоком давлении</a:t>
            </a:r>
          </a:p>
          <a:p>
            <a:r>
              <a:rPr lang="ru-RU" dirty="0"/>
              <a:t>Полиэтилен высокого давления (ПЭВД) (низкой плотности) получают методом радикальной полимеризации при </a:t>
            </a:r>
            <a:r>
              <a:rPr lang="ru-RU" dirty="0" smtClean="0"/>
              <a:t>т=200—270 </a:t>
            </a:r>
            <a:r>
              <a:rPr lang="ru-RU" dirty="0"/>
              <a:t>°С и </a:t>
            </a:r>
            <a:r>
              <a:rPr lang="ru-RU" dirty="0" smtClean="0"/>
              <a:t>Р=150—400 МПа </a:t>
            </a:r>
            <a:r>
              <a:rPr lang="ru-RU" dirty="0"/>
              <a:t>в присутствии инициаторов (кислород, органические пероксиды).</a:t>
            </a:r>
          </a:p>
          <a:p>
            <a:r>
              <a:rPr lang="ru-RU" dirty="0"/>
              <a:t>Относительная молекулярная масса </a:t>
            </a:r>
            <a:r>
              <a:rPr lang="ru-RU" dirty="0" err="1" smtClean="0"/>
              <a:t>пЭ</a:t>
            </a:r>
            <a:r>
              <a:rPr lang="ru-RU" dirty="0" smtClean="0"/>
              <a:t>, </a:t>
            </a:r>
            <a:r>
              <a:rPr lang="ru-RU" dirty="0"/>
              <a:t>как в любом </a:t>
            </a:r>
            <a:r>
              <a:rPr lang="ru-RU" dirty="0" err="1"/>
              <a:t>свободнорадикальном</a:t>
            </a:r>
            <a:r>
              <a:rPr lang="ru-RU" dirty="0"/>
              <a:t> процессе, зависит от условий полимеризации — давления, температуры, концентрации инициатора.</a:t>
            </a:r>
          </a:p>
          <a:p>
            <a:r>
              <a:rPr lang="ru-RU" dirty="0"/>
              <a:t>При повышении давления скорость роста цепи при радикальной полимеризации этилена возрастает очень быстро. Например, при 150 °С и </a:t>
            </a:r>
            <a:r>
              <a:rPr lang="ru-RU" dirty="0" smtClean="0"/>
              <a:t>Р=15,7 </a:t>
            </a:r>
            <a:r>
              <a:rPr lang="ru-RU" dirty="0"/>
              <a:t>МПа скорость роста цепи в 3000 раз больше, чем при той же температуре и атмосферном давлении.</a:t>
            </a:r>
          </a:p>
          <a:p>
            <a:r>
              <a:rPr lang="ru-RU" dirty="0"/>
              <a:t>При этом большое влияние на скорость реакции оказывает плотность этилена, которая при 200 °С повышается от 0,2 кг/м3 при атмосферном давлении до 450 кг/м3 при 150 МПа.</a:t>
            </a:r>
          </a:p>
          <a:p>
            <a:r>
              <a:rPr lang="ru-RU" dirty="0"/>
              <a:t>В промышленности полимеризацию этилена проводят при </a:t>
            </a:r>
            <a:r>
              <a:rPr lang="ru-RU" dirty="0" smtClean="0"/>
              <a:t>Р=150-400 </a:t>
            </a:r>
            <a:r>
              <a:rPr lang="ru-RU" dirty="0"/>
              <a:t>МПа.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519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233</TotalTime>
  <Words>1370</Words>
  <Application>Microsoft Office PowerPoint</Application>
  <PresentationFormat>Широкоэкранный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Капля</vt:lpstr>
      <vt:lpstr>Полиэтилен: промышленные методы синтеза при высоком давлении.  Особенности процессов и свойств полимеров, технологические параметры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1 - Свойства полиэтилена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Показатели, характеризующие строение полимерной цепи различных видов полиэтилена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Полиэтилен: промышленные методы синтеза при высоком давлении.  Особенности процессов и свойств полимеров, технологические параметры</dc:title>
  <dc:creator>user</dc:creator>
  <cp:lastModifiedBy>user</cp:lastModifiedBy>
  <cp:revision>17</cp:revision>
  <dcterms:created xsi:type="dcterms:W3CDTF">2016-02-02T07:52:59Z</dcterms:created>
  <dcterms:modified xsi:type="dcterms:W3CDTF">2017-01-25T09:37:50Z</dcterms:modified>
</cp:coreProperties>
</file>